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regano" charset="1" panose="03060702040602030A04"/>
      <p:regular r:id="rId10"/>
    </p:embeddedFont>
    <p:embeddedFont>
      <p:font typeface="Oregano Italics" charset="1" panose="03060702030602070A04"/>
      <p:regular r:id="rId11"/>
    </p:embeddedFont>
    <p:embeddedFont>
      <p:font typeface="Gruppo" charset="1" panose="02000604060000020004"/>
      <p:regular r:id="rId12"/>
    </p:embeddedFont>
    <p:embeddedFont>
      <p:font typeface="Poppins Medium" charset="1" panose="02000000000000000000"/>
      <p:regular r:id="rId13"/>
    </p:embeddedFont>
    <p:embeddedFont>
      <p:font typeface="Poppins Medium Bold" charset="1" panose="02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4068" t="0" r="0" b="0"/>
          <a:stretch>
            <a:fillRect/>
          </a:stretch>
        </p:blipFill>
        <p:spPr>
          <a:xfrm flipH="false" flipV="false" rot="0">
            <a:off x="9144000" y="-1352931"/>
            <a:ext cx="9144000" cy="16970632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270925">
            <a:off x="-3397679" y="598634"/>
            <a:ext cx="18947486" cy="13960650"/>
          </a:xfrm>
          <a:prstGeom prst="rect">
            <a:avLst/>
          </a:prstGeom>
          <a:solidFill>
            <a:srgbClr val="FEFEFE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5823" b="0"/>
          <a:stretch>
            <a:fillRect/>
          </a:stretch>
        </p:blipFill>
        <p:spPr>
          <a:xfrm flipH="false" flipV="false" rot="0">
            <a:off x="337328" y="336553"/>
            <a:ext cx="8305454" cy="1384294"/>
          </a:xfrm>
          <a:prstGeom prst="rect">
            <a:avLst/>
          </a:prstGeom>
        </p:spPr>
      </p:pic>
      <p:grpSp>
        <p:nvGrpSpPr>
          <p:cNvPr name="Group 5" id="5"/>
          <p:cNvGrpSpPr/>
          <p:nvPr/>
        </p:nvGrpSpPr>
        <p:grpSpPr>
          <a:xfrm rot="0">
            <a:off x="909824" y="5084139"/>
            <a:ext cx="11268049" cy="2494820"/>
            <a:chOff x="0" y="0"/>
            <a:chExt cx="15024066" cy="3326426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2829052"/>
              <a:ext cx="15024066" cy="4973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127"/>
                </a:lnSpc>
              </a:pP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93029"/>
              <a:ext cx="15024066" cy="160060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9101"/>
                </a:lnSpc>
              </a:pPr>
              <a:r>
                <a:rPr lang="en-US" spc="124" sz="8274">
                  <a:solidFill>
                    <a:srgbClr val="31356E"/>
                  </a:solidFill>
                  <a:latin typeface="Poppins Medium"/>
                </a:rPr>
                <a:t>Regador Inteligente 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337328" y="2205105"/>
            <a:ext cx="8487358" cy="4459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0"/>
              </a:lnSpc>
            </a:pPr>
            <a:r>
              <a:rPr lang="en-US" sz="2693">
                <a:solidFill>
                  <a:srgbClr val="31356E"/>
                </a:solidFill>
                <a:latin typeface="Poppins Medium"/>
              </a:rPr>
              <a:t>Pós Graduação - Sistemas Embarcados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37328" y="3017308"/>
            <a:ext cx="8845452" cy="613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030"/>
              </a:lnSpc>
            </a:pPr>
            <a:r>
              <a:rPr lang="en-US" sz="3593">
                <a:solidFill>
                  <a:srgbClr val="31356E"/>
                </a:solidFill>
                <a:latin typeface="Poppins Medium"/>
              </a:rPr>
              <a:t>Sistema Operacional em Tempo Real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791653" y="8791575"/>
            <a:ext cx="4066066" cy="668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</a:pPr>
            <a:r>
              <a:rPr lang="en-US" spc="55" sz="2799">
                <a:solidFill>
                  <a:srgbClr val="31356E"/>
                </a:solidFill>
                <a:latin typeface="Gruppo Bold Italics"/>
              </a:rPr>
              <a:t>Marcos Flávio Soares</a:t>
            </a:r>
          </a:p>
          <a:p>
            <a:pPr algn="ctr">
              <a:lnSpc>
                <a:spcPts val="2519"/>
              </a:lnSpc>
            </a:pPr>
            <a:r>
              <a:rPr lang="en-US" spc="55" sz="2799">
                <a:solidFill>
                  <a:srgbClr val="31356E"/>
                </a:solidFill>
                <a:latin typeface="Gruppo Bold Italics"/>
              </a:rPr>
              <a:t>Leonardo Pongillo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230" r="0" b="5230"/>
          <a:stretch>
            <a:fillRect/>
          </a:stretch>
        </p:blipFill>
        <p:spPr>
          <a:xfrm flipH="false" flipV="false" rot="0">
            <a:off x="8649659" y="0"/>
            <a:ext cx="10908566" cy="10404809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3595211">
            <a:off x="-3308314" y="369691"/>
            <a:ext cx="16864442" cy="12676911"/>
          </a:xfrm>
          <a:prstGeom prst="rect">
            <a:avLst/>
          </a:prstGeom>
          <a:solidFill>
            <a:srgbClr val="31356E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2066349" y="2195852"/>
            <a:ext cx="6583310" cy="5018776"/>
            <a:chOff x="0" y="0"/>
            <a:chExt cx="8777747" cy="669170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3498921"/>
              <a:ext cx="8777747" cy="31216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779"/>
                </a:lnSpc>
              </a:pPr>
              <a:r>
                <a:rPr lang="en-US" sz="2700">
                  <a:solidFill>
                    <a:srgbClr val="FFFFFF"/>
                  </a:solidFill>
                  <a:latin typeface="Poppins Medium"/>
                </a:rPr>
                <a:t>A ideia surgiu da necessidade de automatizar o processo de irrigação de forma eficiente, evitando o uso indevido dos recursos naturais.</a:t>
              </a:r>
            </a:p>
            <a:p>
              <a:pPr>
                <a:lnSpc>
                  <a:spcPts val="3779"/>
                </a:lnSpc>
              </a:pP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533400"/>
              <a:ext cx="8777747" cy="19050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1310"/>
                </a:lnSpc>
              </a:pPr>
              <a:r>
                <a:rPr lang="en-US" sz="9425">
                  <a:solidFill>
                    <a:srgbClr val="FFFFFF"/>
                  </a:solidFill>
                  <a:latin typeface="Poppins Medium"/>
                </a:rPr>
                <a:t>Iniciativa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26949" y="0"/>
            <a:ext cx="6781172" cy="4559446"/>
            <a:chOff x="0" y="0"/>
            <a:chExt cx="1930400" cy="129794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10326949" y="5727554"/>
            <a:ext cx="6781172" cy="4559446"/>
            <a:chOff x="0" y="0"/>
            <a:chExt cx="1930400" cy="129794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1930400" cy="1297940"/>
            </a:xfrm>
            <a:custGeom>
              <a:avLst/>
              <a:gdLst/>
              <a:ahLst/>
              <a:cxnLst/>
              <a:rect r="r" b="b" t="t" l="l"/>
              <a:pathLst>
                <a:path h="1297940" w="1930400">
                  <a:moveTo>
                    <a:pt x="0" y="0"/>
                  </a:moveTo>
                  <a:lnTo>
                    <a:pt x="965200" y="1297940"/>
                  </a:lnTo>
                  <a:lnTo>
                    <a:pt x="1930400" y="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172635" y="1598600"/>
            <a:ext cx="7089800" cy="708980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37846" y="116586"/>
              <a:ext cx="6274308" cy="6116828"/>
            </a:xfrm>
            <a:custGeom>
              <a:avLst/>
              <a:gdLst/>
              <a:ahLst/>
              <a:cxnLst/>
              <a:rect r="r" b="b" t="t" l="l"/>
              <a:pathLst>
                <a:path h="6116828" w="6274308">
                  <a:moveTo>
                    <a:pt x="3137154" y="0"/>
                  </a:moveTo>
                  <a:lnTo>
                    <a:pt x="621411" y="1211453"/>
                  </a:lnTo>
                  <a:lnTo>
                    <a:pt x="0" y="3933825"/>
                  </a:lnTo>
                  <a:lnTo>
                    <a:pt x="1741043" y="6116828"/>
                  </a:lnTo>
                  <a:lnTo>
                    <a:pt x="4533265" y="6116828"/>
                  </a:lnTo>
                  <a:lnTo>
                    <a:pt x="6274308" y="3933825"/>
                  </a:lnTo>
                  <a:lnTo>
                    <a:pt x="5652897" y="1211453"/>
                  </a:lnTo>
                  <a:close/>
                </a:path>
              </a:pathLst>
            </a:custGeom>
            <a:blipFill>
              <a:blip r:embed="rId2"/>
              <a:stretch>
                <a:fillRect l="0" r="0" t="-1287" b="-1287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325368" y="2279723"/>
            <a:ext cx="7016231" cy="4837801"/>
            <a:chOff x="0" y="0"/>
            <a:chExt cx="9354975" cy="6450401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2396561"/>
              <a:ext cx="9354975" cy="39992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90"/>
                </a:lnSpc>
              </a:pPr>
              <a:r>
                <a:rPr lang="en-US" sz="2850">
                  <a:solidFill>
                    <a:srgbClr val="242424"/>
                  </a:solidFill>
                  <a:latin typeface="Poppins Medium"/>
                </a:rPr>
                <a:t>O Regador possui interface de comunicação via Wi-Fi, utilizando o protocolo MQTT (Message Queue Telemetry Transport) para envio de informações para uma plataforma IOT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57200"/>
              <a:ext cx="9354975" cy="990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850"/>
                </a:lnSpc>
              </a:pPr>
              <a:r>
                <a:rPr lang="en-US" sz="4875">
                  <a:solidFill>
                    <a:srgbClr val="31356E"/>
                  </a:solidFill>
                  <a:latin typeface="Poppins Medium"/>
                </a:rPr>
                <a:t>Projeto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4248" t="0" r="14248" b="0"/>
          <a:stretch>
            <a:fillRect/>
          </a:stretch>
        </p:blipFill>
        <p:spPr>
          <a:xfrm flipH="false" flipV="false" rot="0">
            <a:off x="7461070" y="0"/>
            <a:ext cx="13082791" cy="10287000"/>
          </a:xfrm>
          <a:prstGeom prst="rect">
            <a:avLst/>
          </a:prstGeom>
        </p:spPr>
      </p:pic>
      <p:sp>
        <p:nvSpPr>
          <p:cNvPr name="AutoShape 3" id="3"/>
          <p:cNvSpPr/>
          <p:nvPr/>
        </p:nvSpPr>
        <p:spPr>
          <a:xfrm rot="6928660">
            <a:off x="-4446559" y="-1873070"/>
            <a:ext cx="16638395" cy="11704600"/>
          </a:xfrm>
          <a:prstGeom prst="rect">
            <a:avLst/>
          </a:prstGeom>
          <a:solidFill>
            <a:srgbClr val="31356E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028700" y="2026489"/>
            <a:ext cx="8914546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58"/>
              </a:lnSpc>
              <a:spcBef>
                <a:spcPct val="0"/>
              </a:spcBef>
            </a:pPr>
            <a:r>
              <a:rPr lang="en-US" sz="5298">
                <a:solidFill>
                  <a:srgbClr val="FFFFFF"/>
                </a:solidFill>
                <a:latin typeface="Poppins Medium"/>
              </a:rPr>
              <a:t>Material ultilizado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427507"/>
            <a:ext cx="7027135" cy="3131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40003" indent="-370001" lvl="1">
              <a:lnSpc>
                <a:spcPts val="4113"/>
              </a:lnSpc>
              <a:buFont typeface="Arial"/>
              <a:buChar char="•"/>
            </a:pPr>
            <a:r>
              <a:rPr lang="en-US" sz="3427">
                <a:solidFill>
                  <a:srgbClr val="FFFFFF"/>
                </a:solidFill>
                <a:latin typeface="Poppins Medium Bold"/>
              </a:rPr>
              <a:t>Placa ESP32</a:t>
            </a:r>
          </a:p>
          <a:p>
            <a:pPr marL="740003" indent="-370001" lvl="1">
              <a:lnSpc>
                <a:spcPts val="4113"/>
              </a:lnSpc>
              <a:buFont typeface="Arial"/>
              <a:buChar char="•"/>
            </a:pPr>
            <a:r>
              <a:rPr lang="en-US" sz="3427">
                <a:solidFill>
                  <a:srgbClr val="FFFFFF"/>
                </a:solidFill>
                <a:latin typeface="Poppins Medium Bold"/>
              </a:rPr>
              <a:t>Display 16x2</a:t>
            </a:r>
          </a:p>
          <a:p>
            <a:pPr marL="740003" indent="-370001" lvl="1">
              <a:lnSpc>
                <a:spcPts val="4113"/>
              </a:lnSpc>
              <a:buFont typeface="Arial"/>
              <a:buChar char="•"/>
            </a:pPr>
            <a:r>
              <a:rPr lang="en-US" sz="3427">
                <a:solidFill>
                  <a:srgbClr val="FFFFFF"/>
                </a:solidFill>
                <a:latin typeface="Poppins Medium Bold"/>
              </a:rPr>
              <a:t>Modulo Relé</a:t>
            </a:r>
          </a:p>
          <a:p>
            <a:pPr marL="740003" indent="-370001" lvl="1">
              <a:lnSpc>
                <a:spcPts val="4113"/>
              </a:lnSpc>
              <a:buFont typeface="Arial"/>
              <a:buChar char="•"/>
            </a:pPr>
            <a:r>
              <a:rPr lang="en-US" sz="3427">
                <a:solidFill>
                  <a:srgbClr val="FFFFFF"/>
                </a:solidFill>
                <a:latin typeface="Poppins Medium Bold"/>
              </a:rPr>
              <a:t>Bomba</a:t>
            </a:r>
          </a:p>
          <a:p>
            <a:pPr marL="740003" indent="-370001" lvl="1">
              <a:lnSpc>
                <a:spcPts val="4113"/>
              </a:lnSpc>
              <a:buFont typeface="Arial"/>
              <a:buChar char="•"/>
            </a:pPr>
            <a:r>
              <a:rPr lang="en-US" sz="3427">
                <a:solidFill>
                  <a:srgbClr val="FFFFFF"/>
                </a:solidFill>
                <a:latin typeface="Poppins Medium Bold"/>
              </a:rPr>
              <a:t>Botão</a:t>
            </a:r>
          </a:p>
          <a:p>
            <a:pPr marL="740003" indent="-370001" lvl="1">
              <a:lnSpc>
                <a:spcPts val="4113"/>
              </a:lnSpc>
              <a:buFont typeface="Arial"/>
              <a:buChar char="•"/>
            </a:pPr>
            <a:r>
              <a:rPr lang="en-US" sz="3427">
                <a:solidFill>
                  <a:srgbClr val="FFFFFF"/>
                </a:solidFill>
                <a:latin typeface="Poppins Medium Bold"/>
              </a:rPr>
              <a:t>Sensor de Umidade do Solo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1356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2620130" y="7568663"/>
            <a:ext cx="3138957" cy="2718337"/>
            <a:chOff x="0" y="0"/>
            <a:chExt cx="6350000" cy="54991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5499100"/>
            </a:xfrm>
            <a:custGeom>
              <a:avLst/>
              <a:gdLst/>
              <a:ahLst/>
              <a:cxnLst/>
              <a:rect r="r" b="b" t="t" l="l"/>
              <a:pathLst>
                <a:path h="5499100" w="6350000">
                  <a:moveTo>
                    <a:pt x="0" y="5499100"/>
                  </a:moveTo>
                  <a:lnTo>
                    <a:pt x="3175000" y="0"/>
                  </a:lnTo>
                  <a:lnTo>
                    <a:pt x="6350000" y="5499100"/>
                  </a:lnTo>
                  <a:lnTo>
                    <a:pt x="0" y="549910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10000" t="0" r="10000" b="0"/>
          <a:stretch>
            <a:fillRect/>
          </a:stretch>
        </p:blipFill>
        <p:spPr>
          <a:xfrm flipH="false" flipV="false" rot="0">
            <a:off x="-1982591" y="0"/>
            <a:ext cx="12344400" cy="10287000"/>
          </a:xfrm>
          <a:prstGeom prst="rect">
            <a:avLst/>
          </a:prstGeom>
        </p:spPr>
      </p:pic>
      <p:sp>
        <p:nvSpPr>
          <p:cNvPr name="AutoShape 5" id="5"/>
          <p:cNvSpPr/>
          <p:nvPr/>
        </p:nvSpPr>
        <p:spPr>
          <a:xfrm rot="7173568">
            <a:off x="3053914" y="-78697"/>
            <a:ext cx="18947486" cy="13667411"/>
          </a:xfrm>
          <a:prstGeom prst="rect">
            <a:avLst/>
          </a:prstGeom>
          <a:solidFill>
            <a:srgbClr val="FFFFFF"/>
          </a:solidFill>
        </p:spPr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7655037" y="1880238"/>
            <a:ext cx="9745240" cy="7937941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189697" y="133667"/>
            <a:ext cx="8675921" cy="16090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3159"/>
              </a:lnSpc>
            </a:pPr>
            <a:r>
              <a:rPr lang="en-US" sz="9399">
                <a:solidFill>
                  <a:srgbClr val="31356E"/>
                </a:solidFill>
                <a:latin typeface="Poppins Medium"/>
              </a:rPr>
              <a:t>Fluxograma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6428230" y="0"/>
            <a:ext cx="1859770" cy="1856795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31356E"/>
            </a:solidFill>
          </p:spPr>
        </p:sp>
      </p:grp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21459" y="3200696"/>
            <a:ext cx="7698178" cy="5075348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724051" y="3200696"/>
            <a:ext cx="7634064" cy="5075348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221459" y="1195097"/>
            <a:ext cx="6305550" cy="1328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672"/>
              </a:lnSpc>
            </a:pPr>
            <a:r>
              <a:rPr lang="en-US" spc="-208" sz="10400">
                <a:solidFill>
                  <a:srgbClr val="31356E"/>
                </a:solidFill>
                <a:latin typeface="Oregano Italics"/>
              </a:rPr>
              <a:t>Dashboards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DAE-Q7ZSIeQ</dc:identifier>
  <dcterms:modified xsi:type="dcterms:W3CDTF">2011-08-01T06:04:30Z</dcterms:modified>
  <cp:revision>1</cp:revision>
  <dc:title>Escola Senai "Anchieta"</dc:title>
</cp:coreProperties>
</file>

<file path=docProps/thumbnail.jpeg>
</file>